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5" r:id="rId5"/>
    <p:sldId id="266" r:id="rId6"/>
    <p:sldId id="256" r:id="rId7"/>
    <p:sldId id="257" r:id="rId8"/>
    <p:sldId id="258" r:id="rId9"/>
    <p:sldId id="259" r:id="rId10"/>
    <p:sldId id="261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5CE4B-169C-388B-6721-7C4C67AD029B}" v="1386" dt="2021-10-12T19:05:59.214"/>
    <p1510:client id="{8FBA15C1-3AB6-0DBA-D454-1CD5FA999EA5}" v="278" dt="2021-10-13T13:08:10.792"/>
    <p1510:client id="{B59D2CCF-8D32-A7C9-3E31-6371B01C62E5}" v="1032" dt="2021-10-13T14:11:59.505"/>
    <p1510:client id="{FF212A6E-AF3F-8B3C-37FD-F1B801C5E6A1}" v="41" dt="2021-10-14T07:04:35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4792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0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3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678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4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4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4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3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4.svg"/><Relationship Id="rId7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6F05DDE-5F2C-44F5-BACC-DED4737B1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FFE664-A3F2-4977-A6E3-C38CF57A16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5618" y="0"/>
            <a:ext cx="72872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FA912F-E7DA-4831-A952-B0759A3B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899" y="-7590"/>
            <a:ext cx="6293104" cy="10482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3600">
                <a:solidFill>
                  <a:schemeClr val="bg1">
                    <a:lumMod val="85000"/>
                    <a:lumOff val="15000"/>
                  </a:schemeClr>
                </a:solidFill>
              </a:rPr>
              <a:t>Święty Franciszek z Asyżu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5C471A-7EB8-45A1-901F-B4BBC499F1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2"/>
            <a:ext cx="4059079" cy="686081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tekst, osoba, kamień&#10;&#10;Opis wygenerowany automatycznie">
            <a:extLst>
              <a:ext uri="{FF2B5EF4-FFF2-40B4-BE49-F238E27FC236}">
                <a16:creationId xmlns:a16="http://schemas.microsoft.com/office/drawing/2014/main" id="{9666444E-111A-4030-A31A-7D7F97E61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879" y="1047337"/>
            <a:ext cx="4204569" cy="573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96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1A9E64-71E5-4B55-8625-9A1DB490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5" y="417"/>
            <a:ext cx="9692640" cy="763328"/>
          </a:xfrm>
        </p:spPr>
        <p:txBody>
          <a:bodyPr>
            <a:normAutofit/>
          </a:bodyPr>
          <a:lstStyle/>
          <a:p>
            <a:pPr algn="ctr"/>
            <a:r>
              <a:rPr lang="pl-PL" sz="4100" dirty="0"/>
              <a:t>Dlaczego warto pomagać zwierzętom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98E90-7BD8-4C8A-A873-CA29A2FFA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45" y="1006062"/>
            <a:ext cx="9692639" cy="37470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600" dirty="0"/>
              <a:t>- </a:t>
            </a:r>
            <a:r>
              <a:rPr lang="pl-PL" sz="2600" dirty="0" smtClean="0"/>
              <a:t>wykonujemy </a:t>
            </a:r>
            <a:r>
              <a:rPr lang="pl-PL" sz="2600" dirty="0"/>
              <a:t>dobry </a:t>
            </a:r>
            <a:r>
              <a:rPr lang="pl-PL" sz="2600" dirty="0" smtClean="0"/>
              <a:t>uczynek,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- </a:t>
            </a:r>
            <a:r>
              <a:rPr lang="pl-PL" sz="2600" dirty="0" smtClean="0"/>
              <a:t>pomoc </a:t>
            </a:r>
            <a:r>
              <a:rPr lang="pl-PL" sz="2600" dirty="0"/>
              <a:t>komuś może poprawić </a:t>
            </a:r>
            <a:r>
              <a:rPr lang="pl-PL" sz="2600" dirty="0" smtClean="0"/>
              <a:t>samopoczucie,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- </a:t>
            </a:r>
            <a:r>
              <a:rPr lang="pl-PL" sz="2600" dirty="0" smtClean="0"/>
              <a:t>zwierzęta</a:t>
            </a:r>
            <a:r>
              <a:rPr lang="pl-PL" sz="2600" dirty="0" smtClean="0"/>
              <a:t> </a:t>
            </a:r>
            <a:r>
              <a:rPr lang="pl-PL" sz="2600" dirty="0"/>
              <a:t>także zasługują na szczęśliwe </a:t>
            </a:r>
            <a:r>
              <a:rPr lang="pl-PL" sz="2600" dirty="0" smtClean="0"/>
              <a:t>życie,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- </a:t>
            </a:r>
            <a:r>
              <a:rPr lang="pl-PL" sz="2600" dirty="0" smtClean="0"/>
              <a:t>czasami </a:t>
            </a:r>
            <a:r>
              <a:rPr lang="pl-PL" sz="2600" dirty="0"/>
              <a:t>zwierzęta potrzebują naszej </a:t>
            </a:r>
            <a:r>
              <a:rPr lang="pl-PL" sz="2600" dirty="0" smtClean="0"/>
              <a:t>pomocy,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- </a:t>
            </a:r>
            <a:r>
              <a:rPr lang="pl-PL" sz="2600" dirty="0" smtClean="0"/>
              <a:t>zwierzęta </a:t>
            </a:r>
            <a:r>
              <a:rPr lang="pl-PL" sz="2600" dirty="0"/>
              <a:t>potrafią okazać </a:t>
            </a:r>
            <a:r>
              <a:rPr lang="pl-PL" sz="2600" dirty="0" smtClean="0"/>
              <a:t>wdzięczność,</a:t>
            </a: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- dla </a:t>
            </a:r>
            <a:r>
              <a:rPr lang="pl-PL" sz="2600" dirty="0"/>
              <a:t>własnej satysfakcji, że </a:t>
            </a:r>
            <a:r>
              <a:rPr lang="pl-PL" sz="2600" dirty="0" smtClean="0"/>
              <a:t>się pomogło </a:t>
            </a:r>
            <a:r>
              <a:rPr lang="pl-PL" sz="2600" dirty="0" smtClean="0">
                <a:sym typeface="Wingdings" panose="05000000000000000000" pitchFamily="2" charset="2"/>
              </a:rPr>
              <a:t></a:t>
            </a:r>
            <a:endParaRPr lang="pl-PL" sz="2600" dirty="0"/>
          </a:p>
          <a:p>
            <a:pPr marL="0" indent="0">
              <a:buNone/>
            </a:pPr>
            <a:endParaRPr lang="pl-PL" sz="400" dirty="0"/>
          </a:p>
        </p:txBody>
      </p:sp>
      <p:pic>
        <p:nvPicPr>
          <p:cNvPr id="4" name="Grafika 4" descr="Kot kontur">
            <a:extLst>
              <a:ext uri="{FF2B5EF4-FFF2-40B4-BE49-F238E27FC236}">
                <a16:creationId xmlns:a16="http://schemas.microsoft.com/office/drawing/2014/main" id="{058670C2-9B96-45FB-84DA-2E67A3A2E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57744" y="5285376"/>
            <a:ext cx="1543099" cy="1522222"/>
          </a:xfrm>
          <a:prstGeom prst="rect">
            <a:avLst/>
          </a:prstGeom>
        </p:spPr>
      </p:pic>
      <p:pic>
        <p:nvPicPr>
          <p:cNvPr id="6" name="Obraz 6" descr="Obraz zawierający wewnątrz, pies, leżące, dywanik&#10;&#10;Opis wygenerowany automatycznie">
            <a:extLst>
              <a:ext uri="{FF2B5EF4-FFF2-40B4-BE49-F238E27FC236}">
                <a16:creationId xmlns:a16="http://schemas.microsoft.com/office/drawing/2014/main" id="{B54F290D-BBC2-42EB-9BB6-B81F0F0C6A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646" y="5473266"/>
            <a:ext cx="2308605" cy="1310133"/>
          </a:xfrm>
          <a:prstGeom prst="rect">
            <a:avLst/>
          </a:prstGeom>
        </p:spPr>
      </p:pic>
      <p:pic>
        <p:nvPicPr>
          <p:cNvPr id="9" name="Obraz 10" descr="Obraz zawierający kot, wewnątrz, ssak, gryzoń&#10;&#10;Opis wygenerowany automatycznie">
            <a:extLst>
              <a:ext uri="{FF2B5EF4-FFF2-40B4-BE49-F238E27FC236}">
                <a16:creationId xmlns:a16="http://schemas.microsoft.com/office/drawing/2014/main" id="{EDA7E568-CC9A-45C0-BE66-8250BC2F0B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2104" y="5473266"/>
            <a:ext cx="2308605" cy="1269732"/>
          </a:xfrm>
          <a:prstGeom prst="rect">
            <a:avLst/>
          </a:prstGeom>
        </p:spPr>
      </p:pic>
      <p:pic>
        <p:nvPicPr>
          <p:cNvPr id="7" name="Obraz 8" descr="Obraz zawierający kot, siedzi, wewnątrz, ssak&#10;&#10;Opis wygenerowany automatycznie">
            <a:extLst>
              <a:ext uri="{FF2B5EF4-FFF2-40B4-BE49-F238E27FC236}">
                <a16:creationId xmlns:a16="http://schemas.microsoft.com/office/drawing/2014/main" id="{AAD37D2D-3824-49DA-8CE0-36C8D63598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4563" y="5473266"/>
            <a:ext cx="2308605" cy="1154302"/>
          </a:xfrm>
          <a:prstGeom prst="rect">
            <a:avLst/>
          </a:prstGeom>
        </p:spPr>
      </p:pic>
      <p:pic>
        <p:nvPicPr>
          <p:cNvPr id="5" name="Grafika 5" descr="Pies kontur">
            <a:extLst>
              <a:ext uri="{FF2B5EF4-FFF2-40B4-BE49-F238E27FC236}">
                <a16:creationId xmlns:a16="http://schemas.microsoft.com/office/drawing/2014/main" id="{37E140C1-27E4-4A21-9F84-CCC51BDE1F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709759" y="5372622"/>
            <a:ext cx="1540701" cy="153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273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1CB9F9-59C7-43EE-ACF9-56AFDFBC9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036" y="2422115"/>
            <a:ext cx="5997462" cy="1325562"/>
          </a:xfrm>
        </p:spPr>
        <p:txBody>
          <a:bodyPr>
            <a:normAutofit/>
          </a:bodyPr>
          <a:lstStyle/>
          <a:p>
            <a:r>
              <a:rPr lang="pl-PL" dirty="0" smtClean="0"/>
              <a:t>Dziękuję </a:t>
            </a:r>
            <a:r>
              <a:rPr lang="pl-PL" dirty="0"/>
              <a:t>za uwagę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Grafika 4" descr="Pies kontur">
            <a:extLst>
              <a:ext uri="{FF2B5EF4-FFF2-40B4-BE49-F238E27FC236}">
                <a16:creationId xmlns:a16="http://schemas.microsoft.com/office/drawing/2014/main" id="{B092EFF4-B654-4F87-B29B-F3DCA2B89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42745" y="5570951"/>
            <a:ext cx="1540701" cy="1530263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5238206" y="4467497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Opracowanie:</a:t>
            </a:r>
          </a:p>
          <a:p>
            <a:r>
              <a:rPr lang="pl-PL" dirty="0" smtClean="0"/>
              <a:t>Marcelina Majer kl. </a:t>
            </a:r>
            <a:r>
              <a:rPr lang="pl-PL" smtClean="0"/>
              <a:t>8c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936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28E37F-2BF5-4356-87DE-DB7852CA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022" y="3810"/>
            <a:ext cx="9692640" cy="830262"/>
          </a:xfrm>
        </p:spPr>
        <p:txBody>
          <a:bodyPr/>
          <a:lstStyle/>
          <a:p>
            <a:r>
              <a:rPr lang="pl-PL" dirty="0"/>
              <a:t>Święty </a:t>
            </a:r>
            <a:r>
              <a:rPr lang="pl-PL" dirty="0" smtClean="0"/>
              <a:t>Franciszek - </a:t>
            </a:r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61DFC8-B429-4318-8BBA-4FE2223DD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788" y="1028700"/>
            <a:ext cx="4138182" cy="57605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Święty Franciszek z </a:t>
            </a:r>
            <a:r>
              <a:rPr lang="pl-PL" dirty="0" smtClean="0"/>
              <a:t>Asyżu czyli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 </a:t>
            </a:r>
            <a:r>
              <a:rPr lang="pl-PL" dirty="0"/>
              <a:t>Jan </a:t>
            </a:r>
            <a:r>
              <a:rPr lang="pl-PL" dirty="0" err="1" smtClean="0"/>
              <a:t>Bernardone</a:t>
            </a:r>
            <a:r>
              <a:rPr lang="pl-PL" dirty="0"/>
              <a:t>,</a:t>
            </a:r>
            <a:r>
              <a:rPr lang="pl-PL" dirty="0" smtClean="0"/>
              <a:t> </a:t>
            </a:r>
            <a:r>
              <a:rPr lang="pl-PL" dirty="0"/>
              <a:t>n</a:t>
            </a:r>
            <a:r>
              <a:rPr lang="pl-PL" dirty="0" smtClean="0"/>
              <a:t>azywany </a:t>
            </a:r>
            <a:r>
              <a:rPr lang="pl-PL" dirty="0"/>
              <a:t>także Biedaczyną z </a:t>
            </a:r>
            <a:r>
              <a:rPr lang="pl-PL" dirty="0" smtClean="0"/>
              <a:t>Asyżu urodził </a:t>
            </a:r>
            <a:r>
              <a:rPr lang="pl-PL" dirty="0"/>
              <a:t>się 1181 lub 1182 roku </a:t>
            </a:r>
            <a:r>
              <a:rPr lang="pl-PL" dirty="0" smtClean="0"/>
              <a:t>we Włoszech.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Z</a:t>
            </a:r>
            <a:r>
              <a:rPr lang="pl-PL" dirty="0" smtClean="0"/>
              <a:t>marł </a:t>
            </a:r>
            <a:r>
              <a:rPr lang="pl-PL" dirty="0"/>
              <a:t>3 października </a:t>
            </a:r>
            <a:r>
              <a:rPr lang="pl-PL" dirty="0" smtClean="0"/>
              <a:t>1226 </a:t>
            </a:r>
            <a:r>
              <a:rPr lang="pl-PL" dirty="0"/>
              <a:t>roku </a:t>
            </a: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w </a:t>
            </a:r>
            <a:r>
              <a:rPr lang="pl-PL" dirty="0" err="1" smtClean="0"/>
              <a:t>Porcjunkuli</a:t>
            </a:r>
            <a:r>
              <a:rPr lang="pl-PL" dirty="0" smtClean="0"/>
              <a:t> </a:t>
            </a:r>
            <a:r>
              <a:rPr lang="pl-PL" dirty="0"/>
              <a:t>koło Asyżu. Franciszek jest założycielem zakonu </a:t>
            </a:r>
            <a:r>
              <a:rPr lang="pl-PL" dirty="0" smtClean="0"/>
              <a:t>franciszkanów, </a:t>
            </a:r>
            <a:r>
              <a:rPr lang="pl-PL" dirty="0"/>
              <a:t>ale również pośrednio klarysek, tercjarzy. </a:t>
            </a: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Jan </a:t>
            </a:r>
            <a:r>
              <a:rPr lang="pl-PL" dirty="0" err="1" smtClean="0"/>
              <a:t>Bernardone</a:t>
            </a:r>
            <a:r>
              <a:rPr lang="pl-PL" dirty="0"/>
              <a:t> był misjonarzem, </a:t>
            </a:r>
            <a:r>
              <a:rPr lang="pl-PL" dirty="0" smtClean="0"/>
              <a:t>średniowiecznym </a:t>
            </a:r>
            <a:r>
              <a:rPr lang="pl-PL" dirty="0" smtClean="0">
                <a:solidFill>
                  <a:srgbClr val="000000"/>
                </a:solidFill>
              </a:rPr>
              <a:t>mistykiem</a:t>
            </a:r>
            <a:r>
              <a:rPr lang="pl-PL" dirty="0"/>
              <a:t> </a:t>
            </a: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oraz</a:t>
            </a:r>
            <a:r>
              <a:rPr lang="pl-PL" dirty="0" smtClean="0"/>
              <a:t> </a:t>
            </a:r>
            <a:r>
              <a:rPr lang="pl-PL" dirty="0"/>
              <a:t>stygmatykiem. </a:t>
            </a:r>
          </a:p>
        </p:txBody>
      </p:sp>
      <p:pic>
        <p:nvPicPr>
          <p:cNvPr id="4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398B5BE7-ED01-4F12-9B0D-EB2247373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78" y="2345313"/>
            <a:ext cx="5509364" cy="2838230"/>
          </a:xfrm>
          <a:prstGeom prst="rect">
            <a:avLst/>
          </a:prstGeom>
        </p:spPr>
      </p:pic>
      <p:pic>
        <p:nvPicPr>
          <p:cNvPr id="5" name="Grafika 5" descr="Pies kontur">
            <a:extLst>
              <a:ext uri="{FF2B5EF4-FFF2-40B4-BE49-F238E27FC236}">
                <a16:creationId xmlns:a16="http://schemas.microsoft.com/office/drawing/2014/main" id="{B11DF27F-2B75-4B6B-84DE-1EDA07F29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709759" y="5456130"/>
            <a:ext cx="1530263" cy="151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18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86522-B3C7-4AE6-AD19-ABFE84A8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297" y="42170"/>
            <a:ext cx="9692640" cy="772329"/>
          </a:xfrm>
        </p:spPr>
        <p:txBody>
          <a:bodyPr/>
          <a:lstStyle/>
          <a:p>
            <a:pPr algn="ctr"/>
            <a:r>
              <a:rPr lang="pl-PL" dirty="0"/>
              <a:t>Franciszek z </a:t>
            </a:r>
            <a:r>
              <a:rPr lang="pl-PL" dirty="0" smtClean="0"/>
              <a:t>Asyżu - </a:t>
            </a:r>
            <a:r>
              <a:rPr lang="pl-PL" dirty="0"/>
              <a:t>p</a:t>
            </a:r>
            <a:r>
              <a:rPr lang="pl-PL" dirty="0" smtClean="0"/>
              <a:t>atron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A0FFF9-37D2-4BEB-AE5B-5A22EAD9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365" y="951978"/>
            <a:ext cx="8595360" cy="32239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/>
              <a:t>Jan </a:t>
            </a:r>
            <a:r>
              <a:rPr lang="pl-PL" sz="2000" dirty="0" err="1"/>
              <a:t>Bernardone</a:t>
            </a:r>
            <a:r>
              <a:rPr lang="pl-PL" sz="2000" dirty="0"/>
              <a:t> jest uważany za patrona ekologii </a:t>
            </a:r>
            <a:r>
              <a:rPr lang="pl-PL" sz="2000" dirty="0" smtClean="0"/>
              <a:t>oraz</a:t>
            </a:r>
            <a:r>
              <a:rPr lang="pl-PL" sz="2000" dirty="0" smtClean="0"/>
              <a:t> zwierząt</a:t>
            </a:r>
            <a:r>
              <a:rPr lang="pl-PL" sz="2000" dirty="0"/>
              <a:t>. 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/>
              <a:t>Niektórzy </a:t>
            </a:r>
            <a:r>
              <a:rPr lang="pl-PL" sz="2000" dirty="0"/>
              <a:t>dziwią się czemu Franciszek został patronem zwierząt. 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/>
              <a:t>Święty</a:t>
            </a:r>
            <a:r>
              <a:rPr lang="pl-PL" sz="2000" dirty="0" smtClean="0"/>
              <a:t> </a:t>
            </a:r>
            <a:r>
              <a:rPr lang="pl-PL" sz="2000" dirty="0"/>
              <a:t>zachęcał do miłości </a:t>
            </a:r>
            <a:r>
              <a:rPr lang="pl-PL" sz="2000" dirty="0" smtClean="0"/>
              <a:t>dla </a:t>
            </a:r>
            <a:r>
              <a:rPr lang="pl-PL" sz="2000" dirty="0"/>
              <a:t>zwierząt, </a:t>
            </a:r>
            <a:r>
              <a:rPr lang="pl-PL" sz="2000" dirty="0" smtClean="0"/>
              <a:t>opiekowania </a:t>
            </a:r>
            <a:r>
              <a:rPr lang="pl-PL" sz="2000" dirty="0"/>
              <a:t>się środowiskiem </a:t>
            </a:r>
            <a:endParaRPr lang="pl-PL" sz="20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/>
              <a:t>i </a:t>
            </a:r>
            <a:r>
              <a:rPr lang="pl-PL" sz="2000" dirty="0"/>
              <a:t>podziwiania dzieł </a:t>
            </a:r>
            <a:r>
              <a:rPr lang="pl-PL" sz="2000" dirty="0" smtClean="0"/>
              <a:t>Bożych. </a:t>
            </a:r>
            <a:r>
              <a:rPr lang="pl-PL" sz="2000" dirty="0"/>
              <a:t>29 listopada 1979 roku Jan Paweł </a:t>
            </a:r>
            <a:r>
              <a:rPr lang="pl-PL" sz="2000" dirty="0" smtClean="0"/>
              <a:t>II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/>
              <a:t>ogłosił </a:t>
            </a:r>
            <a:r>
              <a:rPr lang="pl-PL" sz="2000" dirty="0"/>
              <a:t>go </a:t>
            </a:r>
            <a:r>
              <a:rPr lang="pl-PL" sz="2000" dirty="0" smtClean="0"/>
              <a:t>,,niebieskim </a:t>
            </a:r>
            <a:r>
              <a:rPr lang="pl-PL" sz="2000" dirty="0"/>
              <a:t>patronem </a:t>
            </a:r>
            <a:r>
              <a:rPr lang="pl-PL" sz="2000" dirty="0" smtClean="0"/>
              <a:t>ekologów</a:t>
            </a:r>
            <a:r>
              <a:rPr lang="pl-PL" sz="2000" dirty="0" smtClean="0"/>
              <a:t>”.</a:t>
            </a:r>
            <a:endParaRPr lang="pl-PL" sz="2000" b="1" dirty="0"/>
          </a:p>
        </p:txBody>
      </p:sp>
      <p:pic>
        <p:nvPicPr>
          <p:cNvPr id="4" name="Obraz 4" descr="Obraz zawierający osoba, roślina, ręka, drzewo&#10;&#10;Opis wygenerowany automatycznie">
            <a:extLst>
              <a:ext uri="{FF2B5EF4-FFF2-40B4-BE49-F238E27FC236}">
                <a16:creationId xmlns:a16="http://schemas.microsoft.com/office/drawing/2014/main" id="{62EE9FC7-950E-40A1-9121-29CCEDC3F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071" y="4313745"/>
            <a:ext cx="3630459" cy="2416290"/>
          </a:xfrm>
          <a:prstGeom prst="rect">
            <a:avLst/>
          </a:prstGeom>
        </p:spPr>
      </p:pic>
      <p:pic>
        <p:nvPicPr>
          <p:cNvPr id="5" name="Obraz 5" descr="Obraz zawierający lew, wielkie koty, ssak, zewnętrzne&#10;&#10;Opis wygenerowany automatycznie">
            <a:extLst>
              <a:ext uri="{FF2B5EF4-FFF2-40B4-BE49-F238E27FC236}">
                <a16:creationId xmlns:a16="http://schemas.microsoft.com/office/drawing/2014/main" id="{6A0C05D7-B69F-472F-BB3A-DB86B8ED0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592" y="4312038"/>
            <a:ext cx="3640897" cy="2419703"/>
          </a:xfrm>
          <a:prstGeom prst="rect">
            <a:avLst/>
          </a:prstGeom>
        </p:spPr>
      </p:pic>
      <p:pic>
        <p:nvPicPr>
          <p:cNvPr id="6" name="Grafika 6" descr="Pies kontur">
            <a:extLst>
              <a:ext uri="{FF2B5EF4-FFF2-40B4-BE49-F238E27FC236}">
                <a16:creationId xmlns:a16="http://schemas.microsoft.com/office/drawing/2014/main" id="{9948300D-21AF-4DA7-8AC2-4550018AE9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709758" y="5518758"/>
            <a:ext cx="1582455" cy="157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530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77A9CF-35BA-4847-9E71-6BF492622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543" y="52609"/>
            <a:ext cx="9692640" cy="918466"/>
          </a:xfrm>
        </p:spPr>
        <p:txBody>
          <a:bodyPr/>
          <a:lstStyle/>
          <a:p>
            <a:pPr algn="ctr"/>
            <a:r>
              <a:rPr lang="pl-PL" dirty="0"/>
              <a:t>Dzień Św. Franciszka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3068A-99FC-4F53-B27D-B77703951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488" y="1494773"/>
            <a:ext cx="8595360" cy="435133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/>
              <a:t>4 października obchodzimy dzień </a:t>
            </a:r>
            <a:endParaRPr lang="pl-PL" sz="32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 smtClean="0"/>
              <a:t>Św. Franciszka</a:t>
            </a:r>
            <a:r>
              <a:rPr lang="pl-PL" sz="3200" dirty="0"/>
              <a:t>, ale również Światowy Dzień </a:t>
            </a:r>
            <a:r>
              <a:rPr lang="pl-PL" sz="3200" dirty="0" smtClean="0"/>
              <a:t>Zwierząt</a:t>
            </a:r>
            <a:r>
              <a:rPr lang="pl-PL" sz="3200" dirty="0" smtClean="0"/>
              <a:t>. W</a:t>
            </a:r>
            <a:r>
              <a:rPr lang="pl-PL" sz="3200" dirty="0" smtClean="0"/>
              <a:t> </a:t>
            </a:r>
            <a:r>
              <a:rPr lang="pl-PL" sz="3200" dirty="0"/>
              <a:t>tym dniu w wielu kościołach prowadzone są </a:t>
            </a:r>
            <a:r>
              <a:rPr lang="pl-PL" sz="3200" dirty="0" smtClean="0"/>
              <a:t>Msze Święte, </a:t>
            </a:r>
            <a:r>
              <a:rPr lang="pl-PL" sz="3200" dirty="0"/>
              <a:t>podczas których mogą uczestniczyć pupile wiernych. </a:t>
            </a:r>
            <a:endParaRPr lang="pl-PL" sz="32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 smtClean="0"/>
              <a:t>Ludzie </a:t>
            </a:r>
            <a:r>
              <a:rPr lang="pl-PL" sz="3200" dirty="0"/>
              <a:t>przychodzą np. </a:t>
            </a:r>
            <a:r>
              <a:rPr lang="pl-PL" sz="3200" dirty="0" smtClean="0"/>
              <a:t>z </a:t>
            </a:r>
            <a:r>
              <a:rPr lang="pl-PL" sz="3200" dirty="0"/>
              <a:t>końmi, chomikami, kotami czy psami. 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Grafika 4" descr="Pies kontur">
            <a:extLst>
              <a:ext uri="{FF2B5EF4-FFF2-40B4-BE49-F238E27FC236}">
                <a16:creationId xmlns:a16="http://schemas.microsoft.com/office/drawing/2014/main" id="{BA7AEAC4-03A1-4A2F-B223-6A10E2D52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91595" y="5748404"/>
            <a:ext cx="1217112" cy="120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1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A1D847-923D-485C-9DB8-1B984C2C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80" y="104801"/>
            <a:ext cx="9692640" cy="751452"/>
          </a:xfrm>
        </p:spPr>
        <p:txBody>
          <a:bodyPr/>
          <a:lstStyle/>
          <a:p>
            <a:pPr algn="ctr"/>
            <a:r>
              <a:rPr lang="pl-PL" dirty="0"/>
              <a:t>Ciekawostka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BFDF0-08A0-4268-AB93-AB2B66D2A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80" y="1421704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 smtClean="0">
                <a:ea typeface="+mn-lt"/>
                <a:cs typeface="+mn-lt"/>
              </a:rPr>
              <a:t>Biała Łapa j</a:t>
            </a:r>
            <a:r>
              <a:rPr lang="pl-PL" sz="3200" dirty="0" smtClean="0">
                <a:ea typeface="+mn-lt"/>
                <a:cs typeface="+mn-lt"/>
              </a:rPr>
              <a:t>est </a:t>
            </a:r>
            <a:r>
              <a:rPr lang="pl-PL" sz="3200" dirty="0">
                <a:ea typeface="+mn-lt"/>
                <a:cs typeface="+mn-lt"/>
              </a:rPr>
              <a:t>to </a:t>
            </a:r>
            <a:r>
              <a:rPr lang="pl-PL" sz="3200" dirty="0" smtClean="0">
                <a:ea typeface="+mn-lt"/>
                <a:cs typeface="+mn-lt"/>
              </a:rPr>
              <a:t>psiak, </a:t>
            </a:r>
            <a:r>
              <a:rPr lang="pl-PL" sz="3200" dirty="0">
                <a:ea typeface="+mn-lt"/>
                <a:cs typeface="+mn-lt"/>
              </a:rPr>
              <a:t>który żył </a:t>
            </a:r>
            <a:endParaRPr lang="pl-PL" sz="3200" dirty="0" smtClean="0">
              <a:ea typeface="+mn-lt"/>
              <a:cs typeface="+mn-lt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 smtClean="0">
                <a:ea typeface="+mn-lt"/>
                <a:cs typeface="+mn-lt"/>
              </a:rPr>
              <a:t>w Kolumbii </a:t>
            </a:r>
            <a:r>
              <a:rPr lang="pl-PL" sz="3200" dirty="0">
                <a:ea typeface="+mn-lt"/>
                <a:cs typeface="+mn-lt"/>
              </a:rPr>
              <a:t>i przychodził na </a:t>
            </a:r>
            <a:r>
              <a:rPr lang="pl-PL" sz="3200" dirty="0" smtClean="0">
                <a:ea typeface="+mn-lt"/>
                <a:cs typeface="+mn-lt"/>
              </a:rPr>
              <a:t>Msze Święte,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 smtClean="0">
                <a:ea typeface="+mn-lt"/>
                <a:cs typeface="+mn-lt"/>
              </a:rPr>
              <a:t>a </a:t>
            </a:r>
            <a:r>
              <a:rPr lang="pl-PL" sz="3200" dirty="0">
                <a:ea typeface="+mn-lt"/>
                <a:cs typeface="+mn-lt"/>
              </a:rPr>
              <a:t>w czasie pieśni wył radośnie. Psiak stał się częścią wspólnoty dowodząc przy tym, </a:t>
            </a:r>
            <a:endParaRPr lang="pl-PL" sz="3200" dirty="0" smtClean="0">
              <a:ea typeface="+mn-lt"/>
              <a:cs typeface="+mn-lt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 smtClean="0">
                <a:ea typeface="+mn-lt"/>
                <a:cs typeface="+mn-lt"/>
              </a:rPr>
              <a:t>że </a:t>
            </a:r>
            <a:r>
              <a:rPr lang="pl-PL" sz="3200" dirty="0">
                <a:ea typeface="+mn-lt"/>
                <a:cs typeface="+mn-lt"/>
              </a:rPr>
              <a:t>każdy może sławić imię Boże. 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Grafika 4" descr="Pies kontur">
            <a:extLst>
              <a:ext uri="{FF2B5EF4-FFF2-40B4-BE49-F238E27FC236}">
                <a16:creationId xmlns:a16="http://schemas.microsoft.com/office/drawing/2014/main" id="{EBCA21D3-B398-4D4E-9DB7-78993F54C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51512" y="5445691"/>
            <a:ext cx="1478072" cy="14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684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F420AB05-6AD7-4410-A8CD-DE2D78AE91E7}"/>
              </a:ext>
            </a:extLst>
          </p:cNvPr>
          <p:cNvSpPr txBox="1"/>
          <p:nvPr/>
        </p:nvSpPr>
        <p:spPr>
          <a:xfrm>
            <a:off x="2836623" y="206027"/>
            <a:ext cx="691515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000" dirty="0">
                <a:latin typeface="Biome Light"/>
                <a:cs typeface="Calibri"/>
              </a:rPr>
              <a:t>Przytulisko Psia Przystań </a:t>
            </a:r>
          </a:p>
        </p:txBody>
      </p:sp>
      <p:pic>
        <p:nvPicPr>
          <p:cNvPr id="11" name="Obraz 11" descr="Obraz zawierający tekst, pies, ssak&#10;&#10;Opis wygenerowany automatycznie">
            <a:extLst>
              <a:ext uri="{FF2B5EF4-FFF2-40B4-BE49-F238E27FC236}">
                <a16:creationId xmlns:a16="http://schemas.microsoft.com/office/drawing/2014/main" id="{AD32D641-6C87-4F74-B416-3B080069C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257" y="1144884"/>
            <a:ext cx="8745906" cy="4131908"/>
          </a:xfrm>
          <a:prstGeom prst="rect">
            <a:avLst/>
          </a:prstGeom>
        </p:spPr>
      </p:pic>
      <p:pic>
        <p:nvPicPr>
          <p:cNvPr id="12" name="Grafika 12" descr="Pies kontur">
            <a:extLst>
              <a:ext uri="{FF2B5EF4-FFF2-40B4-BE49-F238E27FC236}">
                <a16:creationId xmlns:a16="http://schemas.microsoft.com/office/drawing/2014/main" id="{3594E278-72FB-4B81-A3A3-486C171FA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398690" y="5456130"/>
            <a:ext cx="1655521" cy="162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99FD8B-529E-46BD-A50C-AE07D486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297" y="52609"/>
            <a:ext cx="9692640" cy="73057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entury Schoolbook"/>
                <a:cs typeface="Browallia New"/>
              </a:rPr>
              <a:t>Kiedy powstała i dlaczego?</a:t>
            </a:r>
            <a:endParaRPr lang="pl-PL" dirty="0">
              <a:latin typeface="Century Schoolbook"/>
              <a:cs typeface="Browallia New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C42794-7B2D-4616-964E-04DC04D8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351" y="1046314"/>
            <a:ext cx="9401481" cy="45576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dirty="0"/>
              <a:t>Przytulisko Psia Przystań powstało w styczniu </a:t>
            </a:r>
            <a:r>
              <a:rPr lang="pl-PL" sz="2800" dirty="0" smtClean="0"/>
              <a:t>2016r., żeby </a:t>
            </a:r>
            <a:r>
              <a:rPr lang="pl-PL" sz="2800" dirty="0"/>
              <a:t>rozwiązać chociaż część problemu bezpańskich psów w Stalowej Woli. </a:t>
            </a:r>
            <a:r>
              <a:rPr lang="pl-PL" sz="2800" dirty="0" smtClean="0"/>
              <a:t>Psy, </a:t>
            </a:r>
            <a:r>
              <a:rPr lang="pl-PL" sz="2800" dirty="0"/>
              <a:t>które tam się znajdują zostały porzucone przez swoich </a:t>
            </a:r>
            <a:r>
              <a:rPr lang="pl-PL" sz="2800" dirty="0" smtClean="0"/>
              <a:t>właścicieli lub były </a:t>
            </a:r>
            <a:r>
              <a:rPr lang="pl-PL" sz="2800" dirty="0"/>
              <a:t>znalezione </a:t>
            </a:r>
            <a:r>
              <a:rPr lang="pl-PL" sz="2800" dirty="0" smtClean="0"/>
              <a:t>np</a:t>
            </a:r>
            <a:r>
              <a:rPr lang="pl-PL" sz="2800" dirty="0"/>
              <a:t>. na </a:t>
            </a:r>
            <a:r>
              <a:rPr lang="pl-PL" sz="2800" dirty="0" smtClean="0"/>
              <a:t>ulicy. </a:t>
            </a:r>
            <a:r>
              <a:rPr lang="pl-PL" sz="2800" dirty="0" smtClean="0"/>
              <a:t>Przebywają tam też zwierzęta</a:t>
            </a:r>
            <a:r>
              <a:rPr lang="pl-PL" sz="2800" dirty="0" smtClean="0"/>
              <a:t>, które </a:t>
            </a:r>
            <a:r>
              <a:rPr lang="pl-PL" sz="2800" dirty="0"/>
              <a:t>zaginęły swoim właścicielom i czekają </a:t>
            </a:r>
            <a:r>
              <a:rPr lang="pl-PL" sz="2800" dirty="0" smtClean="0"/>
              <a:t>na nich lub na swój nowy dom.</a:t>
            </a:r>
            <a:r>
              <a:rPr lang="pl-PL" sz="2800" dirty="0"/>
              <a:t> </a:t>
            </a:r>
          </a:p>
        </p:txBody>
      </p:sp>
      <p:pic>
        <p:nvPicPr>
          <p:cNvPr id="4" name="Grafika 4" descr="Pies kontur">
            <a:extLst>
              <a:ext uri="{FF2B5EF4-FFF2-40B4-BE49-F238E27FC236}">
                <a16:creationId xmlns:a16="http://schemas.microsoft.com/office/drawing/2014/main" id="{39C5295D-53AC-4B64-88CC-9B3AA15A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39815" y="5127712"/>
            <a:ext cx="1740092" cy="172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693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531B0F-858A-454C-B1C3-C6A55E933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16" y="1102149"/>
            <a:ext cx="7497594" cy="50444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Psiakom </a:t>
            </a:r>
            <a:r>
              <a:rPr lang="pl-PL" sz="2800" dirty="0"/>
              <a:t>można pomóc na </a:t>
            </a:r>
            <a:r>
              <a:rPr lang="pl-PL" sz="2800" dirty="0" smtClean="0"/>
              <a:t>kilka sposobów:</a:t>
            </a:r>
            <a:endParaRPr lang="pl-PL" sz="2800" dirty="0"/>
          </a:p>
          <a:p>
            <a:pPr marL="0" indent="0">
              <a:buNone/>
            </a:pPr>
            <a:r>
              <a:rPr lang="pl-PL" sz="2800" dirty="0"/>
              <a:t>- </a:t>
            </a:r>
            <a:r>
              <a:rPr lang="pl-PL" sz="2800" dirty="0" smtClean="0"/>
              <a:t>zbieraniem nakrętek</a:t>
            </a:r>
            <a:r>
              <a:rPr lang="pl-PL" sz="2800" dirty="0" smtClean="0"/>
              <a:t>, które osobiście</a:t>
            </a:r>
            <a:r>
              <a:rPr lang="pl-PL" sz="2800" dirty="0" smtClean="0"/>
              <a:t> </a:t>
            </a:r>
            <a:r>
              <a:rPr lang="pl-PL" sz="2800" dirty="0"/>
              <a:t>można </a:t>
            </a:r>
            <a:r>
              <a:rPr lang="pl-PL" sz="2800" dirty="0" smtClean="0"/>
              <a:t>przynosić </a:t>
            </a:r>
            <a:r>
              <a:rPr lang="pl-PL" sz="2800" dirty="0"/>
              <a:t>do </a:t>
            </a:r>
            <a:r>
              <a:rPr lang="pl-PL" sz="2800" dirty="0" smtClean="0"/>
              <a:t>schroniska;</a:t>
            </a:r>
            <a:endParaRPr lang="pl-PL" sz="2800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dirty="0"/>
              <a:t>- </a:t>
            </a:r>
            <a:r>
              <a:rPr lang="pl-PL" sz="2800" dirty="0" smtClean="0"/>
              <a:t>wesprzeć finansowo;</a:t>
            </a:r>
            <a:endParaRPr lang="pl-PL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dirty="0" smtClean="0"/>
              <a:t>- zakupem potrzebnych rzeczy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dirty="0" smtClean="0"/>
              <a:t>(lista </a:t>
            </a:r>
            <a:r>
              <a:rPr lang="pl-PL" sz="2800" dirty="0"/>
              <a:t>znajduję </a:t>
            </a:r>
            <a:r>
              <a:rPr lang="pl-PL" sz="2800" dirty="0" smtClean="0"/>
              <a:t>się </a:t>
            </a:r>
            <a:r>
              <a:rPr lang="pl-PL" sz="2800" dirty="0"/>
              <a:t>na </a:t>
            </a:r>
            <a:r>
              <a:rPr lang="pl-PL" sz="2800" dirty="0" smtClean="0"/>
              <a:t>stronie internetowej);</a:t>
            </a:r>
            <a:endParaRPr lang="pl-PL" sz="2800" dirty="0"/>
          </a:p>
          <a:p>
            <a:pPr>
              <a:buFontTx/>
              <a:buChar char="-"/>
            </a:pPr>
            <a:r>
              <a:rPr lang="pl-PL" sz="2800" dirty="0"/>
              <a:t>a</a:t>
            </a:r>
            <a:r>
              <a:rPr lang="pl-PL" sz="2800" dirty="0" smtClean="0"/>
              <a:t>dopcją - </a:t>
            </a:r>
            <a:r>
              <a:rPr lang="pl-PL" sz="2800" b="1" i="1" dirty="0"/>
              <a:t>p</a:t>
            </a:r>
            <a:r>
              <a:rPr lang="pl-PL" sz="2800" b="1" i="1" dirty="0" smtClean="0"/>
              <a:t>amiętaj </a:t>
            </a:r>
            <a:r>
              <a:rPr lang="pl-PL" sz="2800" b="1" i="1" dirty="0"/>
              <a:t>adoptuj nie kupuj!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7E013D-0DE5-4A1E-B229-8063BAAE96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90960" y="-2811"/>
            <a:ext cx="3601880" cy="68608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a 4" descr="Pies kontur">
            <a:extLst>
              <a:ext uri="{FF2B5EF4-FFF2-40B4-BE49-F238E27FC236}">
                <a16:creationId xmlns:a16="http://schemas.microsoft.com/office/drawing/2014/main" id="{E6A28372-9C95-401F-90EA-879A838C0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690537" y="5509595"/>
            <a:ext cx="1597715" cy="1587277"/>
          </a:xfrm>
          <a:prstGeom prst="rect">
            <a:avLst/>
          </a:prstGeom>
        </p:spPr>
      </p:pic>
      <p:pic>
        <p:nvPicPr>
          <p:cNvPr id="5" name="Grafika 5" descr="Psia buda kontur">
            <a:extLst>
              <a:ext uri="{FF2B5EF4-FFF2-40B4-BE49-F238E27FC236}">
                <a16:creationId xmlns:a16="http://schemas.microsoft.com/office/drawing/2014/main" id="{AB69EBCB-BFD4-4C5B-BB21-959A91A879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121066" y="-181223"/>
            <a:ext cx="1295003" cy="1284565"/>
          </a:xfrm>
          <a:prstGeom prst="rect">
            <a:avLst/>
          </a:prstGeom>
        </p:spPr>
      </p:pic>
      <p:pic>
        <p:nvPicPr>
          <p:cNvPr id="9" name="Grafika 5" descr="Psia buda kontur">
            <a:extLst>
              <a:ext uri="{FF2B5EF4-FFF2-40B4-BE49-F238E27FC236}">
                <a16:creationId xmlns:a16="http://schemas.microsoft.com/office/drawing/2014/main" id="{88AC4B81-D498-43DD-B371-6CF3A5591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90" y="-184586"/>
            <a:ext cx="1292908" cy="1282470"/>
          </a:xfrm>
          <a:prstGeom prst="rect">
            <a:avLst/>
          </a:prstGeom>
        </p:spPr>
      </p:pic>
      <p:sp>
        <p:nvSpPr>
          <p:cNvPr id="7" name="Tytuł 6">
            <a:extLst>
              <a:ext uri="{FF2B5EF4-FFF2-40B4-BE49-F238E27FC236}">
                <a16:creationId xmlns:a16="http://schemas.microsoft.com/office/drawing/2014/main" id="{F5C976CA-7292-4843-A376-DADF755D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05" y="417"/>
            <a:ext cx="9692640" cy="803644"/>
          </a:xfrm>
        </p:spPr>
        <p:txBody>
          <a:bodyPr/>
          <a:lstStyle/>
          <a:p>
            <a:r>
              <a:rPr lang="pl-PL" dirty="0"/>
              <a:t>Jak można pomóc psiakom?</a:t>
            </a:r>
          </a:p>
        </p:txBody>
      </p:sp>
    </p:spTree>
    <p:extLst>
      <p:ext uri="{BB962C8B-B14F-4D97-AF65-F5344CB8AC3E}">
        <p14:creationId xmlns:p14="http://schemas.microsoft.com/office/powerpoint/2010/main" val="1659787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B4D62F-7DBD-46B6-A0C0-8C0D8E6C4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09" y="35783"/>
            <a:ext cx="8203089" cy="718886"/>
          </a:xfrm>
        </p:spPr>
        <p:txBody>
          <a:bodyPr>
            <a:normAutofit/>
          </a:bodyPr>
          <a:lstStyle/>
          <a:p>
            <a:r>
              <a:rPr lang="pl-PL" dirty="0"/>
              <a:t>Zbiórka dla Psiaków w PSP 11</a:t>
            </a:r>
          </a:p>
        </p:txBody>
      </p:sp>
      <p:pic>
        <p:nvPicPr>
          <p:cNvPr id="4" name="Grafika 4" descr="Miska dla psa kontur">
            <a:extLst>
              <a:ext uri="{FF2B5EF4-FFF2-40B4-BE49-F238E27FC236}">
                <a16:creationId xmlns:a16="http://schemas.microsoft.com/office/drawing/2014/main" id="{435E27E5-C089-499F-9A1A-564A0DC93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400000">
            <a:off x="8683435" y="-58163"/>
            <a:ext cx="957636" cy="957636"/>
          </a:xfrm>
          <a:prstGeom prst="rect">
            <a:avLst/>
          </a:prstGeom>
        </p:spPr>
      </p:pic>
      <p:pic>
        <p:nvPicPr>
          <p:cNvPr id="6" name="Grafika 6" descr="Pies kontur">
            <a:extLst>
              <a:ext uri="{FF2B5EF4-FFF2-40B4-BE49-F238E27FC236}">
                <a16:creationId xmlns:a16="http://schemas.microsoft.com/office/drawing/2014/main" id="{3D167878-878A-4D2F-B6CB-ECC416D9DE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716831" y="5530553"/>
            <a:ext cx="1583938" cy="1583938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68D732-C735-4160-BF20-5B2ADE9DA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569" y="836320"/>
            <a:ext cx="9560076" cy="60172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Publiczna </a:t>
            </a:r>
            <a:r>
              <a:rPr lang="pl-PL" b="1" dirty="0"/>
              <a:t>Szkoła Podstawowa nr 11 w Stalowej Woli </a:t>
            </a:r>
            <a:r>
              <a:rPr lang="pl-PL" b="1" dirty="0" smtClean="0"/>
              <a:t>organizowała </a:t>
            </a:r>
          </a:p>
          <a:p>
            <a:pPr marL="0" indent="0">
              <a:buNone/>
            </a:pPr>
            <a:r>
              <a:rPr lang="pl-PL" b="1" dirty="0" smtClean="0"/>
              <a:t>zbiórkę </a:t>
            </a:r>
            <a:r>
              <a:rPr lang="pl-PL" b="1" dirty="0"/>
              <a:t>dla Przytuliska Psia Przystań. </a:t>
            </a:r>
            <a:r>
              <a:rPr lang="pl-PL" b="1" dirty="0" smtClean="0"/>
              <a:t>Rzeczy, </a:t>
            </a:r>
            <a:r>
              <a:rPr lang="pl-PL" b="1" dirty="0"/>
              <a:t>które </a:t>
            </a:r>
            <a:r>
              <a:rPr lang="pl-PL" b="1" dirty="0" smtClean="0"/>
              <a:t>zbierano:</a:t>
            </a:r>
            <a:endParaRPr lang="pl-PL" b="1" dirty="0"/>
          </a:p>
          <a:p>
            <a:pPr>
              <a:buNone/>
            </a:pPr>
            <a:r>
              <a:rPr lang="pl-PL" i="1" dirty="0" smtClean="0">
                <a:ea typeface="+mn-lt"/>
                <a:cs typeface="+mn-lt"/>
              </a:rPr>
              <a:t>- karma</a:t>
            </a:r>
            <a:r>
              <a:rPr lang="pl-PL" i="1" dirty="0">
                <a:ea typeface="+mn-lt"/>
                <a:cs typeface="+mn-lt"/>
              </a:rPr>
              <a:t> </a:t>
            </a:r>
            <a:r>
              <a:rPr lang="pl-PL" i="1" dirty="0" smtClean="0">
                <a:ea typeface="+mn-lt"/>
                <a:cs typeface="+mn-lt"/>
              </a:rPr>
              <a:t>sucha:</a:t>
            </a:r>
            <a:r>
              <a:rPr lang="pl-PL" dirty="0" smtClean="0">
                <a:ea typeface="+mn-lt"/>
                <a:cs typeface="+mn-lt"/>
              </a:rPr>
              <a:t> </a:t>
            </a:r>
            <a:r>
              <a:rPr lang="pl-PL" dirty="0">
                <a:ea typeface="+mn-lt"/>
                <a:cs typeface="+mn-lt"/>
              </a:rPr>
              <a:t>Arion, </a:t>
            </a:r>
            <a:r>
              <a:rPr lang="pl-PL" dirty="0" err="1">
                <a:ea typeface="+mn-lt"/>
                <a:cs typeface="+mn-lt"/>
              </a:rPr>
              <a:t>Eucanuba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 smtClean="0">
                <a:ea typeface="+mn-lt"/>
                <a:cs typeface="+mn-lt"/>
              </a:rPr>
              <a:t>Purina</a:t>
            </a:r>
            <a:r>
              <a:rPr lang="pl-PL" dirty="0" smtClean="0">
                <a:ea typeface="+mn-lt"/>
                <a:cs typeface="+mn-lt"/>
              </a:rPr>
              <a:t>,</a:t>
            </a:r>
            <a:endParaRPr lang="pl-PL" dirty="0"/>
          </a:p>
          <a:p>
            <a:pPr>
              <a:buNone/>
            </a:pPr>
            <a:r>
              <a:rPr lang="pl-PL" dirty="0" smtClean="0">
                <a:ea typeface="+mn-lt"/>
                <a:cs typeface="+mn-lt"/>
              </a:rPr>
              <a:t>- </a:t>
            </a:r>
            <a:r>
              <a:rPr lang="pl-PL" i="1" dirty="0" smtClean="0">
                <a:ea typeface="+mn-lt"/>
                <a:cs typeface="+mn-lt"/>
              </a:rPr>
              <a:t>karma mokra </a:t>
            </a:r>
            <a:r>
              <a:rPr lang="pl-PL" i="1" dirty="0">
                <a:ea typeface="+mn-lt"/>
                <a:cs typeface="+mn-lt"/>
              </a:rPr>
              <a:t>w puszce</a:t>
            </a:r>
            <a:r>
              <a:rPr lang="pl-PL" dirty="0">
                <a:ea typeface="+mn-lt"/>
                <a:cs typeface="+mn-lt"/>
              </a:rPr>
              <a:t>: </a:t>
            </a:r>
            <a:r>
              <a:rPr lang="pl-PL" dirty="0" err="1">
                <a:ea typeface="+mn-lt"/>
                <a:cs typeface="+mn-lt"/>
              </a:rPr>
              <a:t>Rinti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Rocco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Animonda</a:t>
            </a:r>
            <a:r>
              <a:rPr lang="pl-PL" dirty="0">
                <a:ea typeface="+mn-lt"/>
                <a:cs typeface="+mn-lt"/>
              </a:rPr>
              <a:t>, Dolina Noteci, </a:t>
            </a:r>
            <a:r>
              <a:rPr lang="pl-PL" dirty="0" err="1" smtClean="0">
                <a:ea typeface="+mn-lt"/>
                <a:cs typeface="+mn-lt"/>
              </a:rPr>
              <a:t>Rafi</a:t>
            </a:r>
            <a:r>
              <a:rPr lang="pl-PL" dirty="0" smtClean="0">
                <a:ea typeface="+mn-lt"/>
                <a:cs typeface="+mn-lt"/>
              </a:rPr>
              <a:t>,</a:t>
            </a:r>
            <a:endParaRPr lang="pl-PL" dirty="0"/>
          </a:p>
          <a:p>
            <a:pPr>
              <a:buNone/>
            </a:pPr>
            <a:r>
              <a:rPr lang="pl-PL" dirty="0" smtClean="0">
                <a:ea typeface="+mn-lt"/>
                <a:cs typeface="+mn-lt"/>
              </a:rPr>
              <a:t>- </a:t>
            </a:r>
            <a:r>
              <a:rPr lang="pl-PL" i="1" dirty="0" smtClean="0">
                <a:ea typeface="+mn-lt"/>
                <a:cs typeface="+mn-lt"/>
              </a:rPr>
              <a:t>koce</a:t>
            </a:r>
            <a:r>
              <a:rPr lang="pl-PL" i="1" dirty="0">
                <a:ea typeface="+mn-lt"/>
                <a:cs typeface="+mn-lt"/>
              </a:rPr>
              <a:t>, ręczniki, narzuty, najlepiej </a:t>
            </a:r>
            <a:r>
              <a:rPr lang="pl-PL" i="1" dirty="0" err="1" smtClean="0">
                <a:ea typeface="+mn-lt"/>
                <a:cs typeface="+mn-lt"/>
              </a:rPr>
              <a:t>polarowe</a:t>
            </a:r>
            <a:r>
              <a:rPr lang="pl-PL" i="1" dirty="0" smtClean="0">
                <a:ea typeface="+mn-lt"/>
                <a:cs typeface="+mn-lt"/>
              </a:rPr>
              <a:t>,</a:t>
            </a:r>
            <a:endParaRPr lang="pl-PL" i="1" dirty="0"/>
          </a:p>
          <a:p>
            <a:pPr>
              <a:buNone/>
            </a:pPr>
            <a:r>
              <a:rPr lang="pl-PL" dirty="0" smtClean="0">
                <a:ea typeface="+mn-lt"/>
                <a:cs typeface="+mn-lt"/>
              </a:rPr>
              <a:t>- </a:t>
            </a:r>
            <a:r>
              <a:rPr lang="pl-PL" i="1" dirty="0" smtClean="0">
                <a:ea typeface="+mn-lt"/>
                <a:cs typeface="+mn-lt"/>
              </a:rPr>
              <a:t>smycze</a:t>
            </a:r>
            <a:r>
              <a:rPr lang="pl-PL" i="1" dirty="0">
                <a:ea typeface="+mn-lt"/>
                <a:cs typeface="+mn-lt"/>
              </a:rPr>
              <a:t>, obroże, szelki dla psów średnich i </a:t>
            </a:r>
            <a:r>
              <a:rPr lang="pl-PL" i="1" dirty="0" smtClean="0">
                <a:ea typeface="+mn-lt"/>
                <a:cs typeface="+mn-lt"/>
              </a:rPr>
              <a:t>dużych(nie </a:t>
            </a:r>
            <a:r>
              <a:rPr lang="pl-PL" i="1" dirty="0">
                <a:ea typeface="+mn-lt"/>
                <a:cs typeface="+mn-lt"/>
              </a:rPr>
              <a:t>kolczatki</a:t>
            </a:r>
            <a:r>
              <a:rPr lang="pl-PL" i="1" dirty="0" smtClean="0">
                <a:ea typeface="+mn-lt"/>
                <a:cs typeface="+mn-lt"/>
              </a:rPr>
              <a:t>),</a:t>
            </a:r>
            <a:endParaRPr lang="pl-PL" i="1" dirty="0"/>
          </a:p>
          <a:p>
            <a:pPr>
              <a:buNone/>
            </a:pPr>
            <a:r>
              <a:rPr lang="pl-PL" i="1" dirty="0" smtClean="0">
                <a:ea typeface="+mn-lt"/>
                <a:cs typeface="+mn-lt"/>
              </a:rPr>
              <a:t>- legowiska,</a:t>
            </a:r>
            <a:endParaRPr lang="pl-PL" i="1" dirty="0"/>
          </a:p>
          <a:p>
            <a:pPr>
              <a:buNone/>
            </a:pPr>
            <a:r>
              <a:rPr lang="pl-PL" i="1" dirty="0" smtClean="0">
                <a:ea typeface="+mn-lt"/>
                <a:cs typeface="+mn-lt"/>
              </a:rPr>
              <a:t>- zabawki </a:t>
            </a:r>
            <a:r>
              <a:rPr lang="pl-PL" i="1" dirty="0">
                <a:ea typeface="+mn-lt"/>
                <a:cs typeface="+mn-lt"/>
              </a:rPr>
              <a:t>dla </a:t>
            </a:r>
            <a:r>
              <a:rPr lang="pl-PL" i="1" dirty="0" smtClean="0">
                <a:ea typeface="+mn-lt"/>
                <a:cs typeface="+mn-lt"/>
              </a:rPr>
              <a:t>zwierząt,</a:t>
            </a:r>
            <a:endParaRPr lang="pl-PL" i="1" dirty="0"/>
          </a:p>
          <a:p>
            <a:pPr>
              <a:buFontTx/>
              <a:buChar char="-"/>
            </a:pPr>
            <a:r>
              <a:rPr lang="pl-PL" i="1" dirty="0" smtClean="0">
                <a:ea typeface="+mn-lt"/>
                <a:cs typeface="+mn-lt"/>
              </a:rPr>
              <a:t>akcesoria </a:t>
            </a:r>
            <a:r>
              <a:rPr lang="pl-PL" i="1" dirty="0">
                <a:ea typeface="+mn-lt"/>
                <a:cs typeface="+mn-lt"/>
              </a:rPr>
              <a:t>i środki czystości dla zwierząt takie jak płyny do mycia kojców</a:t>
            </a:r>
            <a:r>
              <a:rPr lang="pl-PL" dirty="0">
                <a:ea typeface="+mn-lt"/>
                <a:cs typeface="+mn-lt"/>
              </a:rPr>
              <a:t> </a:t>
            </a:r>
            <a:endParaRPr lang="pl-PL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 smtClean="0">
                <a:ea typeface="+mn-lt"/>
                <a:cs typeface="+mn-lt"/>
              </a:rPr>
              <a:t>(</a:t>
            </a:r>
            <a:r>
              <a:rPr lang="pl-PL" dirty="0" err="1">
                <a:ea typeface="+mn-lt"/>
                <a:cs typeface="+mn-lt"/>
              </a:rPr>
              <a:t>MrSmell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Befrendi</a:t>
            </a:r>
            <a:r>
              <a:rPr lang="pl-PL" dirty="0">
                <a:ea typeface="+mn-lt"/>
                <a:cs typeface="+mn-lt"/>
              </a:rPr>
              <a:t>),  </a:t>
            </a:r>
            <a:r>
              <a:rPr lang="pl-PL" i="1" dirty="0">
                <a:ea typeface="+mn-lt"/>
                <a:cs typeface="+mn-lt"/>
              </a:rPr>
              <a:t>rękawiczki jednorazowe </a:t>
            </a:r>
            <a:r>
              <a:rPr lang="pl-PL" dirty="0">
                <a:ea typeface="+mn-lt"/>
                <a:cs typeface="+mn-lt"/>
              </a:rPr>
              <a:t>(rozmiar S i L), </a:t>
            </a:r>
            <a:endParaRPr lang="pl-PL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i="1" dirty="0" smtClean="0">
                <a:ea typeface="+mn-lt"/>
                <a:cs typeface="+mn-lt"/>
              </a:rPr>
              <a:t>ręczniki</a:t>
            </a:r>
            <a:r>
              <a:rPr lang="pl-PL" i="1" dirty="0">
                <a:ea typeface="+mn-lt"/>
                <a:cs typeface="+mn-lt"/>
              </a:rPr>
              <a:t>  papierowe, worki na śmieci 120L i 160L.</a:t>
            </a:r>
            <a:endParaRPr lang="pl-PL" i="1" dirty="0"/>
          </a:p>
          <a:p>
            <a:pPr>
              <a:buNone/>
            </a:pPr>
            <a:endParaRPr lang="pl-PL" dirty="0"/>
          </a:p>
          <a:p>
            <a:pPr marL="0" indent="0">
              <a:buNone/>
            </a:pPr>
            <a:endParaRPr lang="pl-PL" sz="1300" dirty="0"/>
          </a:p>
        </p:txBody>
      </p:sp>
      <p:pic>
        <p:nvPicPr>
          <p:cNvPr id="9" name="Grafika 4" descr="Miska dla psa kontur">
            <a:extLst>
              <a:ext uri="{FF2B5EF4-FFF2-40B4-BE49-F238E27FC236}">
                <a16:creationId xmlns:a16="http://schemas.microsoft.com/office/drawing/2014/main" id="{07575788-1654-4903-8AAB-1614DB37B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9260000">
            <a:off x="252608" y="-657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450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376</Words>
  <Application>Microsoft Office PowerPoint</Application>
  <PresentationFormat>Panoramiczny</PresentationFormat>
  <Paragraphs>58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Biome Light</vt:lpstr>
      <vt:lpstr>Browallia New</vt:lpstr>
      <vt:lpstr>Calibri</vt:lpstr>
      <vt:lpstr>Century Schoolbook</vt:lpstr>
      <vt:lpstr>Wingdings</vt:lpstr>
      <vt:lpstr>Wingdings 2</vt:lpstr>
      <vt:lpstr>View</vt:lpstr>
      <vt:lpstr>Święty Franciszek z Asyżu</vt:lpstr>
      <vt:lpstr>Święty Franciszek - informacje</vt:lpstr>
      <vt:lpstr>Franciszek z Asyżu - patron </vt:lpstr>
      <vt:lpstr>Dzień Św. Franciszka </vt:lpstr>
      <vt:lpstr>Ciekawostka </vt:lpstr>
      <vt:lpstr>Prezentacja programu PowerPoint</vt:lpstr>
      <vt:lpstr>Kiedy powstała i dlaczego?</vt:lpstr>
      <vt:lpstr>Jak można pomóc psiakom?</vt:lpstr>
      <vt:lpstr>Zbiórka dla Psiaków w PSP 11</vt:lpstr>
      <vt:lpstr>Dlaczego warto pomagać zwierzętom ?</vt:lpstr>
      <vt:lpstr>Dziękuję za uwagę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</dc:creator>
  <cp:lastModifiedBy>Monika</cp:lastModifiedBy>
  <cp:revision>568</cp:revision>
  <dcterms:created xsi:type="dcterms:W3CDTF">2021-10-12T18:05:15Z</dcterms:created>
  <dcterms:modified xsi:type="dcterms:W3CDTF">2021-10-28T19:36:27Z</dcterms:modified>
</cp:coreProperties>
</file>